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67AB8E-58A0-4970-91B3-144007C99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8906933" cy="1032933"/>
          </a:xfrm>
        </p:spPr>
        <p:txBody>
          <a:bodyPr>
            <a:noAutofit/>
          </a:bodyPr>
          <a:lstStyle/>
          <a:p>
            <a:r>
              <a:rPr lang="zh-TW" altLang="en-US" sz="6000" i="1" dirty="0">
                <a:latin typeface="Arial Rounded MT Bold" panose="020F0704030504030204" pitchFamily="34" charset="0"/>
              </a:rPr>
              <a:t>在辦公室性騷擾是不對喔</a:t>
            </a:r>
            <a:r>
              <a:rPr lang="en-US" altLang="zh-TW" sz="6000" i="1" dirty="0">
                <a:latin typeface="Arial Rounded MT Bold" panose="020F0704030504030204" pitchFamily="34" charset="0"/>
              </a:rPr>
              <a:t>!</a:t>
            </a:r>
            <a:endParaRPr lang="en-US" sz="6000" i="1" dirty="0">
              <a:latin typeface="Arial Rounded MT Bold" panose="020F0704030504030204" pitchFamily="34" charset="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F1C435-4C89-44F9-A64E-6D8AC7323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1" y="2160983"/>
            <a:ext cx="4783582" cy="576262"/>
          </a:xfrm>
        </p:spPr>
        <p:txBody>
          <a:bodyPr/>
          <a:lstStyle/>
          <a:p>
            <a:pPr algn="ctr"/>
            <a:r>
              <a:rPr lang="zh-TW" altLang="en-US" dirty="0"/>
              <a:t>任何人不得對他人性騷擾或性侵害</a:t>
            </a:r>
            <a:endParaRPr lang="en-US" dirty="0"/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3AC62343-93AC-4139-9A50-A30F6DABB9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6718" y="3050624"/>
            <a:ext cx="4184650" cy="2677358"/>
          </a:xfrm>
        </p:spPr>
      </p:pic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376237B-5792-4C28-B370-10DECBA5B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515533"/>
            <a:ext cx="4185618" cy="1221712"/>
          </a:xfrm>
        </p:spPr>
        <p:txBody>
          <a:bodyPr/>
          <a:lstStyle/>
          <a:p>
            <a:r>
              <a:rPr lang="zh-TW" altLang="en-US" dirty="0"/>
              <a:t>性騷擾或性侵害他人，除負有法律上刑事與民事責任外</a:t>
            </a:r>
            <a:r>
              <a:rPr lang="zh-TW" altLang="en-US"/>
              <a:t>，本校亦</a:t>
            </a:r>
            <a:r>
              <a:rPr lang="zh-TW" altLang="en-US" dirty="0"/>
              <a:t>將依內部規定懲處。</a:t>
            </a:r>
            <a:endParaRPr 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7D72BAF-FF81-4DB3-B404-9EA71B073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3050624"/>
            <a:ext cx="4411216" cy="3087709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>
                <a:latin typeface="+mn-ea"/>
              </a:rPr>
              <a:t>申訴單位</a:t>
            </a:r>
            <a:r>
              <a:rPr lang="en-US" altLang="zh-TW" sz="2400" dirty="0">
                <a:latin typeface="+mn-ea"/>
              </a:rPr>
              <a:t>:</a:t>
            </a:r>
            <a:r>
              <a:rPr lang="zh-TW" altLang="en-US" sz="2400" dirty="0">
                <a:latin typeface="+mn-ea"/>
              </a:rPr>
              <a:t>人事室</a:t>
            </a:r>
            <a:endParaRPr lang="en-US" dirty="0"/>
          </a:p>
          <a:p>
            <a:r>
              <a:rPr lang="zh-TW" altLang="en-US" sz="2400" dirty="0">
                <a:latin typeface="Arial Black" panose="020B0A04020102020204" pitchFamily="34" charset="0"/>
              </a:rPr>
              <a:t>申訴專線</a:t>
            </a:r>
            <a:r>
              <a:rPr lang="en-US" altLang="zh-TW" sz="2400" dirty="0">
                <a:latin typeface="Arial Black" panose="020B0A04020102020204" pitchFamily="34" charset="0"/>
              </a:rPr>
              <a:t>:02-24334216</a:t>
            </a:r>
            <a:r>
              <a:rPr lang="zh-TW" altLang="en-US" sz="2400" dirty="0">
                <a:latin typeface="Arial Black" panose="020B0A04020102020204" pitchFamily="34" charset="0"/>
              </a:rPr>
              <a:t>分機</a:t>
            </a:r>
            <a:r>
              <a:rPr lang="en-US" altLang="zh-TW" sz="2400" dirty="0">
                <a:latin typeface="Arial Black" panose="020B0A04020102020204" pitchFamily="34" charset="0"/>
              </a:rPr>
              <a:t>1050</a:t>
            </a:r>
            <a:endParaRPr lang="en-US" sz="2400" dirty="0">
              <a:latin typeface="Arial Black" panose="020B0A04020102020204" pitchFamily="34" charset="0"/>
            </a:endParaRPr>
          </a:p>
          <a:p>
            <a:r>
              <a:rPr lang="zh-TW" altLang="en-US" sz="1600" dirty="0">
                <a:latin typeface="Arial Black" panose="020B0A04020102020204" pitchFamily="34" charset="0"/>
              </a:rPr>
              <a:t>對他人性騷擾，</a:t>
            </a:r>
            <a:r>
              <a:rPr lang="zh-TW" altLang="en-US" sz="1600" dirty="0"/>
              <a:t> 處二年以下有期徒刑、拘役或併科新臺幣十萬元以下罰金；利用權勢或機會而犯之者，加重其刑至二分之一。乘機襲胸摸臀或觸摸他人隱私部位，最高可處</a:t>
            </a:r>
            <a:r>
              <a:rPr lang="en-US" altLang="zh-TW" sz="1600" dirty="0"/>
              <a:t>2</a:t>
            </a:r>
            <a:r>
              <a:rPr lang="zh-TW" altLang="en-US" sz="1600" dirty="0"/>
              <a:t>年以下有期徒刑、拘役或併科新臺幣十萬元以下罰金。性侵害他人者，依刑法規定最高可處死刑</a:t>
            </a:r>
            <a:r>
              <a:rPr lang="zh-TW" altLang="en-US" sz="1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、無期徒刑或</a:t>
            </a:r>
            <a:r>
              <a:rPr lang="en-US" altLang="zh-TW" sz="1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sz="1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年以上有期徒刑。</a:t>
            </a:r>
            <a:endParaRPr lang="en-US" sz="1600" dirty="0">
              <a:latin typeface="Arial Black" panose="020B0A04020102020204" pitchFamily="34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D1F0B39-C94E-4AF0-B6E0-BF8D838AB3BF}"/>
              </a:ext>
            </a:extLst>
          </p:cNvPr>
          <p:cNvSpPr txBox="1"/>
          <p:nvPr/>
        </p:nvSpPr>
        <p:spPr>
          <a:xfrm>
            <a:off x="1583267" y="6011333"/>
            <a:ext cx="776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遇到性侵害案件，請撥打</a:t>
            </a:r>
            <a:r>
              <a:rPr lang="en-US" altLang="zh-TW" dirty="0"/>
              <a:t>110</a:t>
            </a:r>
            <a:r>
              <a:rPr lang="zh-TW" altLang="en-US" dirty="0"/>
              <a:t>或</a:t>
            </a:r>
            <a:r>
              <a:rPr lang="en-US" altLang="zh-TW" dirty="0"/>
              <a:t>113</a:t>
            </a:r>
            <a:r>
              <a:rPr lang="zh-TW" altLang="en-US" dirty="0"/>
              <a:t>保護專線求助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34171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150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新細明體</vt:lpstr>
      <vt:lpstr>Arial</vt:lpstr>
      <vt:lpstr>Arial Black</vt:lpstr>
      <vt:lpstr>Arial Rounded MT Bold</vt:lpstr>
      <vt:lpstr>Trebuchet MS</vt:lpstr>
      <vt:lpstr>Wingdings 3</vt:lpstr>
      <vt:lpstr>多面向</vt:lpstr>
      <vt:lpstr>在辦公室性騷擾是不對喔!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yellow</dc:creator>
  <cp:lastModifiedBy>yellow</cp:lastModifiedBy>
  <cp:revision>8</cp:revision>
  <dcterms:created xsi:type="dcterms:W3CDTF">2025-05-15T05:30:01Z</dcterms:created>
  <dcterms:modified xsi:type="dcterms:W3CDTF">2025-05-15T06:55:58Z</dcterms:modified>
</cp:coreProperties>
</file>